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9" r:id="rId4"/>
    <p:sldId id="258" r:id="rId5"/>
    <p:sldId id="261" r:id="rId6"/>
  </p:sldIdLst>
  <p:sldSz cx="12192000" cy="6858000"/>
  <p:notesSz cx="7102475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2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8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8" cy="513508"/>
          </a:xfrm>
          <a:prstGeom prst="rect">
            <a:avLst/>
          </a:prstGeom>
        </p:spPr>
        <p:txBody>
          <a:bodyPr vert="horz" lIns="99059" tIns="49530" rIns="99059" bIns="49530" rtlCol="0"/>
          <a:lstStyle>
            <a:lvl1pPr algn="r">
              <a:defRPr sz="1300"/>
            </a:lvl1pPr>
          </a:lstStyle>
          <a:p>
            <a:fld id="{524BC82E-01FB-4019-9940-A127F072A453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9" tIns="49530" rIns="99059" bIns="4953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10248" y="4925408"/>
            <a:ext cx="5681980" cy="4029879"/>
          </a:xfrm>
          <a:prstGeom prst="rect">
            <a:avLst/>
          </a:prstGeom>
        </p:spPr>
        <p:txBody>
          <a:bodyPr vert="horz" lIns="99059" tIns="49530" rIns="99059" bIns="4953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7738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3093" y="9721107"/>
            <a:ext cx="3077738" cy="513507"/>
          </a:xfrm>
          <a:prstGeom prst="rect">
            <a:avLst/>
          </a:prstGeom>
        </p:spPr>
        <p:txBody>
          <a:bodyPr vert="horz" lIns="99059" tIns="49530" rIns="99059" bIns="49530" rtlCol="0" anchor="b"/>
          <a:lstStyle>
            <a:lvl1pPr algn="r">
              <a:defRPr sz="1300"/>
            </a:lvl1pPr>
          </a:lstStyle>
          <a:p>
            <a:fld id="{A4631DA7-3968-41E5-9B66-6CB85F5232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3428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1DA7-3968-41E5-9B66-6CB85F5232D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6733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631DA7-3968-41E5-9B66-6CB85F5232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633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666E0-B787-4103-AF50-450F8A6B6311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72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22E-CC02-4D60-99AD-10C50FC95A70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5223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4B10-5D83-417E-9386-C1344ED89E48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945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98157-3754-4C09-9005-32CD7E23A6DB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6634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4E784-2E06-4D0C-B19A-A2B4F70FF2BF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4266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B0382-F87A-4958-8638-C085F612052D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0941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15C7B-4097-499A-A957-1AB53CBD57D0}" type="datetime1">
              <a:rPr lang="fr-FR" smtClean="0"/>
              <a:t>20/12/2021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17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10EAA-54EE-4186-808A-41C2CD8E558F}" type="datetime1">
              <a:rPr lang="fr-FR" smtClean="0"/>
              <a:t>20/12/2021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7216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964C9-415E-437C-BF60-926AFDA4C6F8}" type="datetime1">
              <a:rPr lang="fr-FR" smtClean="0"/>
              <a:t>20/12/2021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278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226B7-1939-4DEF-AD94-154D80162280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15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7074-0F08-4FF2-A888-D0B90471D90C}" type="datetime1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1585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FAB08-AD72-4C8B-B741-24BFCD33F0E1}" type="datetime1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48BE4-F447-4240-BEFE-74A9BF65087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29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89149" y="0"/>
            <a:ext cx="9144000" cy="1659474"/>
          </a:xfrm>
        </p:spPr>
        <p:txBody>
          <a:bodyPr>
            <a:normAutofit/>
          </a:bodyPr>
          <a:lstStyle/>
          <a:p>
            <a:r>
              <a:rPr lang="fr-FR" sz="4400" b="1" dirty="0"/>
              <a:t>Support compteur  </a:t>
            </a:r>
            <a:br>
              <a:rPr lang="fr-FR" sz="4400" b="1" dirty="0"/>
            </a:br>
            <a:r>
              <a:rPr lang="fr-FR" sz="4400" b="1" dirty="0"/>
              <a:t>G40 et G65 parois déformables</a:t>
            </a:r>
            <a:endParaRPr lang="fr-FR" sz="4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909" y="2215166"/>
            <a:ext cx="5301803" cy="39763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20" y="2215166"/>
            <a:ext cx="5301803" cy="397635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2E53CD45-45E1-40E7-93B1-BC2E808DD1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15" y="232095"/>
            <a:ext cx="1978700" cy="86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6975" y="488100"/>
            <a:ext cx="10568189" cy="56140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b="1" dirty="0"/>
              <a:t>Descriptif:</a:t>
            </a:r>
            <a:endParaRPr lang="fr-FR" sz="2000" b="1" u="sng" dirty="0"/>
          </a:p>
          <a:p>
            <a:r>
              <a:rPr lang="fr-FR" sz="2000" b="1" u="sng" dirty="0"/>
              <a:t>Support compteur à soufflet G40 et G65 parois déformables</a:t>
            </a:r>
          </a:p>
          <a:p>
            <a:r>
              <a:rPr lang="fr-FR" sz="2000" dirty="0"/>
              <a:t>Rep.1-1X Plateau</a:t>
            </a:r>
          </a:p>
          <a:p>
            <a:r>
              <a:rPr lang="fr-FR" sz="2000" dirty="0"/>
              <a:t>Rep.2-2X Pieds réglables</a:t>
            </a:r>
          </a:p>
          <a:p>
            <a:pPr marL="0" indent="0">
              <a:buNone/>
            </a:pPr>
            <a:r>
              <a:rPr lang="fr-FR" sz="2000" dirty="0"/>
              <a:t>Assemblés par rivets</a:t>
            </a:r>
          </a:p>
          <a:p>
            <a:pPr marL="0" indent="0">
              <a:buNone/>
            </a:pPr>
            <a:r>
              <a:rPr lang="fr-FR" sz="2000" dirty="0"/>
              <a:t>Traitement galvanisé à froid</a:t>
            </a:r>
          </a:p>
          <a:p>
            <a:r>
              <a:rPr lang="fr-FR" sz="2000" dirty="0"/>
              <a:t>Rep.3-2X</a:t>
            </a:r>
            <a:r>
              <a:rPr lang="en-US" sz="2000" dirty="0"/>
              <a:t> </a:t>
            </a:r>
            <a:r>
              <a:rPr lang="en-US" sz="2000" dirty="0" err="1"/>
              <a:t>boulons</a:t>
            </a:r>
            <a:r>
              <a:rPr lang="en-US" sz="2000" dirty="0"/>
              <a:t> TH 10x30mm </a:t>
            </a:r>
            <a:r>
              <a:rPr lang="fr-FR" sz="2000" dirty="0"/>
              <a:t> Écrous frein M10</a:t>
            </a:r>
          </a:p>
          <a:p>
            <a:pPr marL="0" indent="0">
              <a:buNone/>
            </a:pPr>
            <a:r>
              <a:rPr lang="fr-FR" sz="2000" dirty="0"/>
              <a:t>Acier</a:t>
            </a:r>
            <a:r>
              <a:rPr lang="fr-FR" sz="1200" dirty="0"/>
              <a:t> </a:t>
            </a:r>
            <a:r>
              <a:rPr lang="fr-FR" sz="2000" dirty="0"/>
              <a:t>Zingué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/>
              <a:t>Poids 12.5kg</a:t>
            </a:r>
          </a:p>
          <a:p>
            <a:pPr marL="0" indent="0">
              <a:buNone/>
            </a:pPr>
            <a:r>
              <a:rPr lang="fr-FR" sz="2000" b="1" dirty="0"/>
              <a:t>CMU 100kg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1200" dirty="0"/>
              <a:t>Remarque(s): La galvanisation à chaud assure une parfaite protection contre la corrosion. Cependant elle ne constitue, en aucun cas, une finition esthétique</a:t>
            </a:r>
            <a:r>
              <a:rPr lang="fr-FR" sz="2000" dirty="0"/>
              <a:t>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97687" y="12297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307" y="1333273"/>
            <a:ext cx="5548773" cy="4161580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6601358" y="1869174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3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9706900" y="2849852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943728" y="435870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10025118" y="3862823"/>
            <a:ext cx="360000" cy="35710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cxnSp>
        <p:nvCxnSpPr>
          <p:cNvPr id="23" name="Connecteur droit avec flèche 22"/>
          <p:cNvCxnSpPr>
            <a:stCxn id="19" idx="6"/>
          </p:cNvCxnSpPr>
          <p:nvPr/>
        </p:nvCxnSpPr>
        <p:spPr>
          <a:xfrm>
            <a:off x="6961358" y="2049174"/>
            <a:ext cx="1342370" cy="5394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438" y="3285936"/>
            <a:ext cx="2860719" cy="214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04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Espace réservé du pied de page 11"/>
          <p:cNvSpPr>
            <a:spLocks noGrp="1"/>
          </p:cNvSpPr>
          <p:nvPr>
            <p:ph type="ftr" sz="quarter" idx="11"/>
          </p:nvPr>
        </p:nvSpPr>
        <p:spPr>
          <a:xfrm>
            <a:off x="3837905" y="24921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</a:t>
            </a:r>
            <a:r>
              <a:rPr lang="fr-FR" b="1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D’INSTRUCTIONS</a:t>
            </a:r>
            <a:endParaRPr lang="fr-FR" sz="1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  <p:sp>
        <p:nvSpPr>
          <p:cNvPr id="43" name="Ellipse 42"/>
          <p:cNvSpPr/>
          <p:nvPr/>
        </p:nvSpPr>
        <p:spPr>
          <a:xfrm>
            <a:off x="3946163" y="5170276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1388" y="559726"/>
            <a:ext cx="8352389" cy="6264291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>
            <a:off x="2392352" y="1226375"/>
            <a:ext cx="543808" cy="4503988"/>
          </a:xfrm>
          <a:prstGeom prst="straightConnector1">
            <a:avLst/>
          </a:prstGeom>
          <a:ln w="76200">
            <a:solidFill>
              <a:srgbClr val="FF0000"/>
            </a:solidFill>
            <a:headEnd type="triangle"/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1320966" y="4523945"/>
            <a:ext cx="1558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Réglages de 100 à 570 mm</a:t>
            </a:r>
          </a:p>
        </p:txBody>
      </p:sp>
      <p:sp>
        <p:nvSpPr>
          <p:cNvPr id="19" name="Ellipse 18"/>
          <p:cNvSpPr/>
          <p:nvPr/>
        </p:nvSpPr>
        <p:spPr>
          <a:xfrm>
            <a:off x="5535305" y="2532308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1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7952705" y="1280959"/>
            <a:ext cx="360000" cy="3678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632572" y="1503515"/>
            <a:ext cx="360000" cy="3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2</a:t>
            </a:r>
            <a:endParaRPr lang="fr-FR" sz="1400" dirty="0">
              <a:solidFill>
                <a:schemeClr val="tx1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6609678" y="6027564"/>
            <a:ext cx="3154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>
                <a:solidFill>
                  <a:srgbClr val="FF0000"/>
                </a:solidFill>
              </a:rPr>
              <a:t>Le Support assemblé</a:t>
            </a:r>
          </a:p>
        </p:txBody>
      </p:sp>
    </p:spTree>
    <p:extLst>
      <p:ext uri="{BB962C8B-B14F-4D97-AF65-F5344CB8AC3E}">
        <p14:creationId xmlns:p14="http://schemas.microsoft.com/office/powerpoint/2010/main" val="14519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497687" y="122975"/>
            <a:ext cx="4114800" cy="365125"/>
          </a:xfrm>
        </p:spPr>
        <p:txBody>
          <a:bodyPr/>
          <a:lstStyle/>
          <a:p>
            <a:r>
              <a:rPr lang="fr-FR" sz="1600" b="1" dirty="0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99692" y="794932"/>
            <a:ext cx="41337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Condition d’utilisation</a:t>
            </a:r>
          </a:p>
          <a:p>
            <a:pPr algn="ctr"/>
            <a:endParaRPr lang="fr-FR" b="1" u="sng" dirty="0"/>
          </a:p>
          <a:p>
            <a:r>
              <a:rPr lang="fr-FR" sz="1400" dirty="0"/>
              <a:t>Remplacement d’un compteur, le support s'adapte aux nouvelles dimensions du compteur.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3488" y="5072896"/>
            <a:ext cx="5100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Montage</a:t>
            </a:r>
          </a:p>
          <a:p>
            <a:pPr algn="ctr"/>
            <a:endParaRPr lang="fr-FR" b="1" u="sng" dirty="0"/>
          </a:p>
          <a:p>
            <a:r>
              <a:rPr lang="fr-FR" sz="1400" dirty="0"/>
              <a:t>Le support est réglable et s'adapte aux différents cas rencontrés sur le terrain, il soutien le compteur et la tuyauterie.</a:t>
            </a:r>
            <a:endParaRPr lang="fr-FR" sz="1400" b="1" u="sng" dirty="0"/>
          </a:p>
          <a:p>
            <a:endParaRPr lang="fr-FR" sz="1400" dirty="0"/>
          </a:p>
          <a:p>
            <a:r>
              <a:rPr lang="fr-FR" sz="1400" dirty="0"/>
              <a:t> </a:t>
            </a:r>
            <a:endParaRPr lang="fr-FR" dirty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121" y="2167978"/>
            <a:ext cx="5585138" cy="418885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9764042" y="4665251"/>
            <a:ext cx="10214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Apres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47" y="631065"/>
            <a:ext cx="5727728" cy="429579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815086" y="3185390"/>
            <a:ext cx="102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Avant</a:t>
            </a:r>
          </a:p>
        </p:txBody>
      </p:sp>
    </p:spTree>
    <p:extLst>
      <p:ext uri="{BB962C8B-B14F-4D97-AF65-F5344CB8AC3E}">
        <p14:creationId xmlns:p14="http://schemas.microsoft.com/office/powerpoint/2010/main" val="2173604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1"/>
          <p:cNvSpPr txBox="1">
            <a:spLocks/>
          </p:cNvSpPr>
          <p:nvPr/>
        </p:nvSpPr>
        <p:spPr>
          <a:xfrm>
            <a:off x="3497687" y="1229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b="1">
                <a:solidFill>
                  <a:schemeClr val="tx1"/>
                </a:solidFill>
              </a:rPr>
              <a:t>NOTICE D’INSTRUCTIONS</a:t>
            </a:r>
            <a:endParaRPr lang="fr-FR" sz="1600" dirty="0">
              <a:solidFill>
                <a:schemeClr val="tx1"/>
              </a:solidFill>
            </a:endParaRPr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58218" y="410825"/>
            <a:ext cx="2156948" cy="453936"/>
          </a:xfrm>
        </p:spPr>
        <p:txBody>
          <a:bodyPr/>
          <a:lstStyle/>
          <a:p>
            <a:pPr algn="l"/>
            <a:r>
              <a:rPr lang="fr-FR" sz="2000" u="sng" dirty="0">
                <a:solidFill>
                  <a:schemeClr val="tx1"/>
                </a:solidFill>
              </a:rPr>
              <a:t>Exemples G100: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76" y="1004295"/>
            <a:ext cx="5976140" cy="448210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874" y="2309681"/>
            <a:ext cx="5751984" cy="4313988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3136947" y="4633914"/>
            <a:ext cx="721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Avant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8509134" y="5649031"/>
            <a:ext cx="82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FF0000"/>
                </a:solidFill>
              </a:rPr>
              <a:t>Apres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6783925" y="627512"/>
            <a:ext cx="510003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Montage</a:t>
            </a:r>
          </a:p>
          <a:p>
            <a:pPr algn="ctr"/>
            <a:endParaRPr lang="fr-FR" b="1" u="sng" dirty="0"/>
          </a:p>
          <a:p>
            <a:r>
              <a:rPr lang="fr-FR" sz="1400" dirty="0"/>
              <a:t>Installer autant de support qu'il est nécessaire pour un parfait soutien de l'assemble de l'installation.</a:t>
            </a:r>
            <a:endParaRPr lang="fr-FR" sz="1400" b="1" u="sng" dirty="0"/>
          </a:p>
          <a:p>
            <a:endParaRPr lang="fr-FR" sz="1400" dirty="0"/>
          </a:p>
          <a:p>
            <a:r>
              <a:rPr lang="fr-FR" sz="1400" dirty="0"/>
              <a:t> </a:t>
            </a: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78540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2F2A7CB21B854BB4F66723CC327252" ma:contentTypeVersion="19" ma:contentTypeDescription="Crée un document." ma:contentTypeScope="" ma:versionID="3c5fd1c5084b66b201b2514e397a777a">
  <xsd:schema xmlns:xsd="http://www.w3.org/2001/XMLSchema" xmlns:xs="http://www.w3.org/2001/XMLSchema" xmlns:p="http://schemas.microsoft.com/office/2006/metadata/properties" xmlns:ns2="13ec34d8-6c51-4e9f-af01-9d898dd21c95" xmlns:ns3="8bf29f88-cb39-454c-b19c-85d2b2870fe3" targetNamespace="http://schemas.microsoft.com/office/2006/metadata/properties" ma:root="true" ma:fieldsID="fe65b3fe987d936b78fc4b816e393ba2" ns2:_="" ns3:_="">
    <xsd:import namespace="13ec34d8-6c51-4e9f-af01-9d898dd21c95"/>
    <xsd:import namespace="8bf29f88-cb39-454c-b19c-85d2b2870fe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ec34d8-6c51-4e9f-af01-9d898dd21c9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01a1e16-249c-447a-8eb9-10639fde2ea4}" ma:internalName="TaxCatchAll" ma:showField="CatchAllData" ma:web="13ec34d8-6c51-4e9f-af01-9d898dd21c9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f29f88-cb39-454c-b19c-85d2b2870f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7148fa10-a91d-4121-b06a-3eb14e7b7e0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bf29f88-cb39-454c-b19c-85d2b2870fe3">
      <Terms xmlns="http://schemas.microsoft.com/office/infopath/2007/PartnerControls"/>
    </lcf76f155ced4ddcb4097134ff3c332f>
    <TaxCatchAll xmlns="13ec34d8-6c51-4e9f-af01-9d898dd21c95" xsi:nil="true"/>
  </documentManagement>
</p:properties>
</file>

<file path=customXml/itemProps1.xml><?xml version="1.0" encoding="utf-8"?>
<ds:datastoreItem xmlns:ds="http://schemas.openxmlformats.org/officeDocument/2006/customXml" ds:itemID="{87033D6F-7B4C-4C53-A61D-C8FCBAE7C1BA}"/>
</file>

<file path=customXml/itemProps2.xml><?xml version="1.0" encoding="utf-8"?>
<ds:datastoreItem xmlns:ds="http://schemas.openxmlformats.org/officeDocument/2006/customXml" ds:itemID="{62C01610-0981-47DC-9031-D74D5EE37E7F}"/>
</file>

<file path=customXml/itemProps3.xml><?xml version="1.0" encoding="utf-8"?>
<ds:datastoreItem xmlns:ds="http://schemas.openxmlformats.org/officeDocument/2006/customXml" ds:itemID="{81226123-C2A8-4C7C-9479-3E461CB5E39B}"/>
</file>

<file path=docProps/app.xml><?xml version="1.0" encoding="utf-8"?>
<Properties xmlns="http://schemas.openxmlformats.org/officeDocument/2006/extended-properties" xmlns:vt="http://schemas.openxmlformats.org/officeDocument/2006/docPropsVTypes">
  <TotalTime>1328</TotalTime>
  <Words>170</Words>
  <Application>Microsoft Office PowerPoint</Application>
  <PresentationFormat>Grand écran</PresentationFormat>
  <Paragraphs>49</Paragraphs>
  <Slides>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Support compteur   G40 et G65 parois déformables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compteur G16 et G25 parois déformables</dc:title>
  <dc:creator>mks</dc:creator>
  <cp:lastModifiedBy>Frank MARTIN</cp:lastModifiedBy>
  <cp:revision>81</cp:revision>
  <cp:lastPrinted>2016-10-18T12:51:34Z</cp:lastPrinted>
  <dcterms:created xsi:type="dcterms:W3CDTF">2016-09-09T08:16:14Z</dcterms:created>
  <dcterms:modified xsi:type="dcterms:W3CDTF">2021-12-20T14:40:08Z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0x0101004B2F2A7CB21B854BB4F66723CC327252</vt:lpwstr>
  </property>
</Properties>
</file>